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6" r:id="rId14"/>
    <p:sldId id="268" r:id="rId15"/>
    <p:sldId id="269" r:id="rId16"/>
    <p:sldId id="270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2" d="100"/>
          <a:sy n="72" d="100"/>
        </p:scale>
        <p:origin x="-4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7165DC90-445A-49FB-B1F2-72A2CEF53468}" type="datetimeFigureOut">
              <a:rPr lang="en-IN" smtClean="0"/>
              <a:t>12-07-2019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C2A16E1-3228-4C74-A4D6-794093DD0F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389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5DC90-445A-49FB-B1F2-72A2CEF53468}" type="datetimeFigureOut">
              <a:rPr lang="en-IN" smtClean="0"/>
              <a:t>12-07-2019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16E1-3228-4C74-A4D6-794093DD0F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4918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165DC90-445A-49FB-B1F2-72A2CEF53468}" type="datetimeFigureOut">
              <a:rPr lang="en-IN" smtClean="0"/>
              <a:t>12-07-2019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C2A16E1-3228-4C74-A4D6-794093DD0F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3987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165DC90-445A-49FB-B1F2-72A2CEF53468}" type="datetimeFigureOut">
              <a:rPr lang="en-IN" smtClean="0"/>
              <a:t>12-07-2019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C2A16E1-3228-4C74-A4D6-794093DD0FF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0324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165DC90-445A-49FB-B1F2-72A2CEF53468}" type="datetimeFigureOut">
              <a:rPr lang="en-IN" smtClean="0"/>
              <a:t>12-07-2019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C2A16E1-3228-4C74-A4D6-794093DD0F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8652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5DC90-445A-49FB-B1F2-72A2CEF53468}" type="datetimeFigureOut">
              <a:rPr lang="en-IN" smtClean="0"/>
              <a:t>12-07-2019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16E1-3228-4C74-A4D6-794093DD0F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2290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5DC90-445A-49FB-B1F2-72A2CEF53468}" type="datetimeFigureOut">
              <a:rPr lang="en-IN" smtClean="0"/>
              <a:t>12-07-2019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16E1-3228-4C74-A4D6-794093DD0F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7122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5DC90-445A-49FB-B1F2-72A2CEF53468}" type="datetimeFigureOut">
              <a:rPr lang="en-IN" smtClean="0"/>
              <a:t>12-07-2019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16E1-3228-4C74-A4D6-794093DD0F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9902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165DC90-445A-49FB-B1F2-72A2CEF53468}" type="datetimeFigureOut">
              <a:rPr lang="en-IN" smtClean="0"/>
              <a:t>12-07-2019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C2A16E1-3228-4C74-A4D6-794093DD0F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0493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5DC90-445A-49FB-B1F2-72A2CEF53468}" type="datetimeFigureOut">
              <a:rPr lang="en-IN" smtClean="0"/>
              <a:t>12-07-2019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16E1-3228-4C74-A4D6-794093DD0F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5811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165DC90-445A-49FB-B1F2-72A2CEF53468}" type="datetimeFigureOut">
              <a:rPr lang="en-IN" smtClean="0"/>
              <a:t>12-07-2019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C2A16E1-3228-4C74-A4D6-794093DD0F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986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5DC90-445A-49FB-B1F2-72A2CEF53468}" type="datetimeFigureOut">
              <a:rPr lang="en-IN" smtClean="0"/>
              <a:t>12-07-2019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16E1-3228-4C74-A4D6-794093DD0F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1797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5DC90-445A-49FB-B1F2-72A2CEF53468}" type="datetimeFigureOut">
              <a:rPr lang="en-IN" smtClean="0"/>
              <a:t>12-07-2019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16E1-3228-4C74-A4D6-794093DD0F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2177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5DC90-445A-49FB-B1F2-72A2CEF53468}" type="datetimeFigureOut">
              <a:rPr lang="en-IN" smtClean="0"/>
              <a:t>12-07-2019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16E1-3228-4C74-A4D6-794093DD0F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2687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5DC90-445A-49FB-B1F2-72A2CEF53468}" type="datetimeFigureOut">
              <a:rPr lang="en-IN" smtClean="0"/>
              <a:t>12-07-2019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16E1-3228-4C74-A4D6-794093DD0F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0528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5DC90-445A-49FB-B1F2-72A2CEF53468}" type="datetimeFigureOut">
              <a:rPr lang="en-IN" smtClean="0"/>
              <a:t>12-07-2019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16E1-3228-4C74-A4D6-794093DD0F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677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5DC90-445A-49FB-B1F2-72A2CEF53468}" type="datetimeFigureOut">
              <a:rPr lang="en-IN" smtClean="0"/>
              <a:t>12-07-2019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16E1-3228-4C74-A4D6-794093DD0F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5823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5DC90-445A-49FB-B1F2-72A2CEF53468}" type="datetimeFigureOut">
              <a:rPr lang="en-IN" smtClean="0"/>
              <a:t>12-07-2019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A16E1-3228-4C74-A4D6-794093DD0F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8031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  <p:sldLayoutId id="2147483748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4855" y="520263"/>
            <a:ext cx="10205545" cy="1639614"/>
          </a:xfrm>
        </p:spPr>
        <p:txBody>
          <a:bodyPr>
            <a:normAutofit/>
          </a:bodyPr>
          <a:lstStyle/>
          <a:p>
            <a:r>
              <a:rPr lang="hi-IN" sz="9600" dirty="0" smtClean="0">
                <a:latin typeface="Times New Roman" panose="02020603050405020304" pitchFamily="18" charset="0"/>
              </a:rPr>
              <a:t>कारक</a:t>
            </a:r>
            <a:endParaRPr lang="en-IN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4855" y="2159878"/>
            <a:ext cx="11445766" cy="4256688"/>
          </a:xfrm>
        </p:spPr>
        <p:txBody>
          <a:bodyPr>
            <a:normAutofit fontScale="85000" lnSpcReduction="20000"/>
          </a:bodyPr>
          <a:lstStyle/>
          <a:p>
            <a:endParaRPr lang="en-IN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en-IN" sz="5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IN" sz="5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5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Lathakumari</a:t>
            </a:r>
            <a:r>
              <a:rPr lang="en-IN" sz="5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</a:t>
            </a:r>
          </a:p>
          <a:p>
            <a:r>
              <a:rPr lang="en-IN" sz="5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Associate Professor</a:t>
            </a:r>
          </a:p>
          <a:p>
            <a:r>
              <a:rPr lang="en-IN" sz="5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Department of Hindi</a:t>
            </a:r>
          </a:p>
          <a:p>
            <a:r>
              <a:rPr lang="en-IN" sz="5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N S </a:t>
            </a:r>
            <a:r>
              <a:rPr lang="en-IN" sz="5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IN" sz="5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5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College,Pandalam</a:t>
            </a:r>
            <a:endParaRPr lang="en-IN" sz="5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8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i-IN" sz="6000" dirty="0" smtClean="0"/>
              <a:t>३</a:t>
            </a:r>
            <a:r>
              <a:rPr lang="en-IN" sz="6000" dirty="0" smtClean="0"/>
              <a:t>. </a:t>
            </a:r>
            <a:r>
              <a:rPr lang="hi-IN" sz="6000" dirty="0" smtClean="0"/>
              <a:t>करण कारक</a:t>
            </a:r>
            <a:br>
              <a:rPr lang="hi-IN" sz="6000" dirty="0" smtClean="0"/>
            </a:br>
            <a:endParaRPr lang="en-IN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sz="4000" dirty="0" smtClean="0"/>
              <a:t>संञा या सर्वनाम के जिस रूप से क्रिया के करने के साधन का बोध होता है,उसे करण कारक कहते हैं</a:t>
            </a:r>
            <a:r>
              <a:rPr lang="en-IN" sz="4000" dirty="0" smtClean="0"/>
              <a:t> I </a:t>
            </a:r>
            <a:r>
              <a:rPr lang="hi-IN" sz="4000" dirty="0" smtClean="0"/>
              <a:t>इसकी विभक्ति </a:t>
            </a:r>
            <a:r>
              <a:rPr lang="en-IN" sz="4000" dirty="0" smtClean="0"/>
              <a:t>`</a:t>
            </a:r>
            <a:r>
              <a:rPr lang="hi-IN" sz="4000" dirty="0" smtClean="0"/>
              <a:t>से’ है</a:t>
            </a:r>
            <a:r>
              <a:rPr lang="en-IN" sz="4000" dirty="0" smtClean="0"/>
              <a:t> I</a:t>
            </a:r>
          </a:p>
          <a:p>
            <a:endParaRPr lang="hi-IN" sz="4000" dirty="0" smtClean="0"/>
          </a:p>
          <a:p>
            <a:r>
              <a:rPr lang="hi-IN" sz="4000" dirty="0" smtClean="0"/>
              <a:t>उदा</a:t>
            </a:r>
            <a:r>
              <a:rPr lang="en-IN" sz="4000" dirty="0" smtClean="0"/>
              <a:t>:</a:t>
            </a:r>
            <a:r>
              <a:rPr lang="hi-IN" sz="4000" dirty="0" smtClean="0"/>
              <a:t> - लडका कलम से लिखता है</a:t>
            </a:r>
            <a:r>
              <a:rPr lang="en-IN" sz="4000" dirty="0" smtClean="0"/>
              <a:t> I</a:t>
            </a:r>
            <a:endParaRPr lang="hi-IN" sz="4000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4554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-252248"/>
            <a:ext cx="8610600" cy="2309649"/>
          </a:xfrm>
        </p:spPr>
        <p:txBody>
          <a:bodyPr>
            <a:normAutofit/>
          </a:bodyPr>
          <a:lstStyle/>
          <a:p>
            <a:r>
              <a:rPr lang="hi-IN" sz="6700" dirty="0" smtClean="0"/>
              <a:t>४</a:t>
            </a:r>
            <a:r>
              <a:rPr lang="en-IN" sz="6700" dirty="0" smtClean="0"/>
              <a:t>. </a:t>
            </a:r>
            <a:r>
              <a:rPr lang="hi-IN" sz="6700" dirty="0" smtClean="0"/>
              <a:t>संप्रदान कारक </a:t>
            </a:r>
            <a:r>
              <a:rPr lang="hi-IN" dirty="0" smtClean="0"/>
              <a:t/>
            </a:r>
            <a:br>
              <a:rPr lang="hi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0428"/>
            <a:ext cx="10515600" cy="5407572"/>
          </a:xfrm>
        </p:spPr>
        <p:txBody>
          <a:bodyPr>
            <a:noAutofit/>
          </a:bodyPr>
          <a:lstStyle/>
          <a:p>
            <a:r>
              <a:rPr lang="hi-IN" sz="4000" dirty="0" smtClean="0"/>
              <a:t>संप्रदान का अर्थ है – देना</a:t>
            </a:r>
            <a:r>
              <a:rPr lang="en-IN" sz="4000" dirty="0" smtClean="0"/>
              <a:t> I</a:t>
            </a:r>
            <a:r>
              <a:rPr lang="hi-IN" sz="4000" dirty="0"/>
              <a:t>अर्थात् </a:t>
            </a:r>
            <a:r>
              <a:rPr lang="hi-IN" sz="4000" dirty="0" smtClean="0"/>
              <a:t>,कर्ता जिसको कुछ दिया जाए अथवा जिसकेलिए कुछ किया जाए उसका बोध करानेवाले कारक को संप्रदान कारक कहते हैं</a:t>
            </a:r>
            <a:r>
              <a:rPr lang="en-IN" sz="4000" dirty="0" smtClean="0"/>
              <a:t> I</a:t>
            </a:r>
            <a:r>
              <a:rPr lang="en-IN" sz="4000" dirty="0"/>
              <a:t>`</a:t>
            </a:r>
            <a:r>
              <a:rPr lang="hi-IN" sz="4000" dirty="0" smtClean="0"/>
              <a:t>को’,</a:t>
            </a:r>
            <a:r>
              <a:rPr lang="en-IN" sz="4000" dirty="0" smtClean="0"/>
              <a:t>`</a:t>
            </a:r>
            <a:r>
              <a:rPr lang="hi-IN" sz="4000" dirty="0" smtClean="0"/>
              <a:t>केलिए’,</a:t>
            </a:r>
            <a:r>
              <a:rPr lang="en-IN" sz="4000" dirty="0" smtClean="0"/>
              <a:t>`</a:t>
            </a:r>
            <a:r>
              <a:rPr lang="hi-IN" sz="4000" dirty="0" smtClean="0"/>
              <a:t>के वास्ते’ इसकी विभक्तियाँ हैं</a:t>
            </a:r>
            <a:r>
              <a:rPr lang="en-IN" sz="4000" dirty="0" smtClean="0"/>
              <a:t> I</a:t>
            </a:r>
          </a:p>
          <a:p>
            <a:endParaRPr lang="hi-IN" sz="4000" dirty="0" smtClean="0"/>
          </a:p>
          <a:p>
            <a:r>
              <a:rPr lang="hi-IN" sz="4000" dirty="0" smtClean="0"/>
              <a:t>उदा</a:t>
            </a:r>
            <a:r>
              <a:rPr lang="en-IN" sz="4000" dirty="0" smtClean="0"/>
              <a:t>:</a:t>
            </a:r>
            <a:r>
              <a:rPr lang="hi-IN" sz="4000" dirty="0" smtClean="0"/>
              <a:t> - </a:t>
            </a:r>
            <a:r>
              <a:rPr lang="hi-IN" sz="4000" dirty="0"/>
              <a:t>रामू </a:t>
            </a:r>
            <a:r>
              <a:rPr lang="hi-IN" sz="4000" dirty="0" smtClean="0"/>
              <a:t>को एक फल दो</a:t>
            </a:r>
            <a:r>
              <a:rPr lang="en-IN" sz="4000" dirty="0" smtClean="0"/>
              <a:t> I</a:t>
            </a:r>
            <a:endParaRPr lang="hi-IN" sz="4000" dirty="0" smtClean="0"/>
          </a:p>
          <a:p>
            <a:pPr marL="0" indent="0">
              <a:buNone/>
            </a:pPr>
            <a:r>
              <a:rPr lang="hi-IN" sz="4000" dirty="0" smtClean="0"/>
              <a:t>       माँ ने बच्चे केलिए खिलौना खरीदा</a:t>
            </a:r>
            <a:r>
              <a:rPr lang="en-IN" sz="4000" dirty="0" smtClean="0"/>
              <a:t> I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165809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i-IN" sz="6000" dirty="0" smtClean="0"/>
              <a:t>५</a:t>
            </a:r>
            <a:r>
              <a:rPr lang="en-IN" sz="6000" dirty="0" smtClean="0"/>
              <a:t>. </a:t>
            </a:r>
            <a:r>
              <a:rPr lang="hi-IN" sz="6000" dirty="0" smtClean="0"/>
              <a:t>अपादान कारक </a:t>
            </a:r>
            <a:br>
              <a:rPr lang="hi-IN" sz="6000" dirty="0" smtClean="0"/>
            </a:br>
            <a:endParaRPr lang="en-IN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8896"/>
            <a:ext cx="10515600" cy="5880537"/>
          </a:xfrm>
        </p:spPr>
        <p:txBody>
          <a:bodyPr>
            <a:normAutofit/>
          </a:bodyPr>
          <a:lstStyle/>
          <a:p>
            <a:r>
              <a:rPr lang="hi-IN" sz="4000" dirty="0" smtClean="0"/>
              <a:t>संञा के जिस रूप से एक वस्तु का दूसरी से अलग होना पाया जाए वह अपादान कारक कहलाता है</a:t>
            </a:r>
            <a:r>
              <a:rPr lang="en-IN" sz="4000" dirty="0" smtClean="0"/>
              <a:t> I </a:t>
            </a:r>
            <a:r>
              <a:rPr lang="hi-IN" sz="4000" dirty="0" smtClean="0"/>
              <a:t>इसकी विभक्ति </a:t>
            </a:r>
            <a:r>
              <a:rPr lang="en-IN" sz="4000" dirty="0" smtClean="0"/>
              <a:t>`</a:t>
            </a:r>
            <a:r>
              <a:rPr lang="hi-IN" sz="4000" dirty="0" smtClean="0"/>
              <a:t>से’ है</a:t>
            </a:r>
            <a:r>
              <a:rPr lang="en-IN" sz="4000" dirty="0" smtClean="0"/>
              <a:t> I </a:t>
            </a:r>
            <a:r>
              <a:rPr lang="hi-IN" sz="4000" dirty="0" smtClean="0"/>
              <a:t>करण कारक की विभक्ति भी </a:t>
            </a:r>
            <a:r>
              <a:rPr lang="en-IN" sz="4000" dirty="0" smtClean="0"/>
              <a:t>`</a:t>
            </a:r>
            <a:r>
              <a:rPr lang="hi-IN" sz="4000" dirty="0" smtClean="0"/>
              <a:t>से’ है किन्तु दोनों कारकों के </a:t>
            </a:r>
            <a:r>
              <a:rPr lang="hi-IN" sz="4000" dirty="0"/>
              <a:t>प्रयोगों</a:t>
            </a:r>
            <a:r>
              <a:rPr lang="hi-IN" sz="4000" dirty="0" smtClean="0"/>
              <a:t> में अर्थ</a:t>
            </a:r>
            <a:r>
              <a:rPr lang="en-IN" sz="4000" dirty="0" smtClean="0"/>
              <a:t>-</a:t>
            </a:r>
            <a:r>
              <a:rPr lang="hi-IN" sz="4000" dirty="0" smtClean="0"/>
              <a:t>भेद है</a:t>
            </a:r>
            <a:r>
              <a:rPr lang="en-IN" sz="4000" dirty="0" smtClean="0"/>
              <a:t> I</a:t>
            </a:r>
          </a:p>
          <a:p>
            <a:endParaRPr lang="hi-IN" sz="4000" dirty="0" smtClean="0"/>
          </a:p>
          <a:p>
            <a:r>
              <a:rPr lang="hi-IN" sz="4000" dirty="0" smtClean="0"/>
              <a:t>उदा</a:t>
            </a:r>
            <a:r>
              <a:rPr lang="en-IN" sz="4000" dirty="0" smtClean="0"/>
              <a:t>:</a:t>
            </a:r>
            <a:r>
              <a:rPr lang="hi-IN" sz="4000" dirty="0" smtClean="0"/>
              <a:t> - हाथ से किताब गिर गयी </a:t>
            </a:r>
            <a:r>
              <a:rPr lang="en-IN" sz="4000" dirty="0" smtClean="0"/>
              <a:t>I</a:t>
            </a:r>
            <a:endParaRPr lang="hi-IN" sz="4000" dirty="0" smtClean="0"/>
          </a:p>
          <a:p>
            <a:pPr marL="0" indent="0">
              <a:buNone/>
            </a:pPr>
            <a:r>
              <a:rPr lang="en-IN" sz="4000" dirty="0" smtClean="0"/>
              <a:t>             </a:t>
            </a:r>
            <a:r>
              <a:rPr lang="hi-IN" sz="4000" dirty="0" smtClean="0"/>
              <a:t>लडके स्कूल से लौट रहे हैं </a:t>
            </a:r>
            <a:r>
              <a:rPr lang="en-IN" sz="4000" dirty="0" smtClean="0"/>
              <a:t>I                </a:t>
            </a:r>
          </a:p>
          <a:p>
            <a:endParaRPr lang="en-IN" dirty="0"/>
          </a:p>
          <a:p>
            <a:pPr marL="0" indent="0">
              <a:buNone/>
            </a:pPr>
            <a:r>
              <a:rPr lang="en-IN" dirty="0" smtClean="0"/>
              <a:t>                                                                                                          ……….</a:t>
            </a:r>
            <a:endParaRPr lang="hi-IN" dirty="0" smtClean="0"/>
          </a:p>
        </p:txBody>
      </p:sp>
    </p:spTree>
    <p:extLst>
      <p:ext uri="{BB962C8B-B14F-4D97-AF65-F5344CB8AC3E}">
        <p14:creationId xmlns:p14="http://schemas.microsoft.com/office/powerpoint/2010/main" val="344871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6125"/>
            <a:ext cx="11353800" cy="614854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……..</a:t>
            </a:r>
            <a:r>
              <a:rPr lang="hi-IN" dirty="0" smtClean="0"/>
              <a:t> विशेष –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0978"/>
            <a:ext cx="10515600" cy="6306207"/>
          </a:xfrm>
        </p:spPr>
        <p:txBody>
          <a:bodyPr>
            <a:normAutofit/>
          </a:bodyPr>
          <a:lstStyle/>
          <a:p>
            <a:r>
              <a:rPr lang="hi-IN" sz="4000" dirty="0" smtClean="0"/>
              <a:t>अपादान कारक का प्रयोग कुछ अन्य अर्थों में भी होता है</a:t>
            </a:r>
            <a:r>
              <a:rPr lang="en-IN" sz="4000" dirty="0" smtClean="0"/>
              <a:t> I</a:t>
            </a:r>
            <a:r>
              <a:rPr lang="hi-IN" sz="4000" dirty="0" smtClean="0"/>
              <a:t> जैसे-</a:t>
            </a:r>
            <a:endParaRPr lang="en-IN" sz="4000" dirty="0" smtClean="0"/>
          </a:p>
          <a:p>
            <a:pPr marL="0" indent="0">
              <a:buNone/>
            </a:pPr>
            <a:r>
              <a:rPr lang="hi-IN" sz="4000" dirty="0" smtClean="0"/>
              <a:t> </a:t>
            </a:r>
          </a:p>
          <a:p>
            <a:pPr marL="0" indent="0">
              <a:buNone/>
            </a:pPr>
            <a:r>
              <a:rPr lang="hi-IN" sz="4000" dirty="0" smtClean="0"/>
              <a:t>क ) किसी क्रिया के प्रारंभ होने की सूचना में </a:t>
            </a:r>
          </a:p>
          <a:p>
            <a:pPr marL="0" indent="0">
              <a:buNone/>
            </a:pPr>
            <a:r>
              <a:rPr lang="hi-IN" sz="4000" dirty="0" smtClean="0"/>
              <a:t>उदा</a:t>
            </a:r>
            <a:r>
              <a:rPr lang="en-IN" sz="4000" dirty="0" smtClean="0"/>
              <a:t>:</a:t>
            </a:r>
            <a:r>
              <a:rPr lang="hi-IN" sz="4000" dirty="0" smtClean="0"/>
              <a:t> - आज से मेला शुरू हुआ</a:t>
            </a:r>
            <a:r>
              <a:rPr lang="en-IN" sz="4000" dirty="0" smtClean="0"/>
              <a:t> I</a:t>
            </a:r>
          </a:p>
          <a:p>
            <a:endParaRPr lang="hi-IN" sz="4000" dirty="0" smtClean="0"/>
          </a:p>
          <a:p>
            <a:pPr marL="0" indent="0">
              <a:buNone/>
            </a:pPr>
            <a:r>
              <a:rPr lang="hi-IN" sz="4000" dirty="0" smtClean="0"/>
              <a:t>ख ) दो वस्तुओं की तुलना केलिए भी इस कारक का प्रयोग होता है </a:t>
            </a:r>
            <a:r>
              <a:rPr lang="en-IN" sz="4000" dirty="0" smtClean="0"/>
              <a:t>I</a:t>
            </a:r>
            <a:endParaRPr lang="hi-IN" sz="4000" dirty="0" smtClean="0"/>
          </a:p>
          <a:p>
            <a:pPr marL="0" indent="0">
              <a:buNone/>
            </a:pPr>
            <a:r>
              <a:rPr lang="hi-IN" sz="4000" dirty="0" smtClean="0"/>
              <a:t>उदा</a:t>
            </a:r>
            <a:r>
              <a:rPr lang="en-IN" sz="4000" dirty="0" smtClean="0"/>
              <a:t>:</a:t>
            </a:r>
            <a:r>
              <a:rPr lang="hi-IN" sz="4000" dirty="0" smtClean="0"/>
              <a:t> - राम श्याम से बडा है</a:t>
            </a:r>
            <a:r>
              <a:rPr lang="en-IN" sz="4000" dirty="0" smtClean="0"/>
              <a:t> I</a:t>
            </a:r>
            <a:endParaRPr lang="hi-IN" sz="4000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9760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110359"/>
            <a:ext cx="8610600" cy="1947042"/>
          </a:xfrm>
        </p:spPr>
        <p:txBody>
          <a:bodyPr>
            <a:normAutofit/>
          </a:bodyPr>
          <a:lstStyle/>
          <a:p>
            <a:r>
              <a:rPr lang="hi-IN" sz="6000" dirty="0" smtClean="0"/>
              <a:t>६</a:t>
            </a:r>
            <a:r>
              <a:rPr lang="en-IN" sz="6000" dirty="0" smtClean="0"/>
              <a:t>. </a:t>
            </a:r>
            <a:r>
              <a:rPr lang="hi-IN" sz="6000" dirty="0" smtClean="0"/>
              <a:t>संबंध कारक </a:t>
            </a:r>
            <a:r>
              <a:rPr lang="hi-IN" dirty="0" smtClean="0"/>
              <a:t/>
            </a:r>
            <a:br>
              <a:rPr lang="hi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76552"/>
            <a:ext cx="10820400" cy="4642133"/>
          </a:xfrm>
        </p:spPr>
        <p:txBody>
          <a:bodyPr>
            <a:noAutofit/>
          </a:bodyPr>
          <a:lstStyle/>
          <a:p>
            <a:r>
              <a:rPr lang="hi-IN" sz="4000" dirty="0" smtClean="0"/>
              <a:t>संञा या सर्वनाम के जिस रूप से दूसरी वस्तु के साथ उसका संबंध मालूम होता है,उसे संबंध कारक कहते हैं</a:t>
            </a:r>
            <a:r>
              <a:rPr lang="en-IN" sz="4000" dirty="0" smtClean="0"/>
              <a:t> I`</a:t>
            </a:r>
            <a:r>
              <a:rPr lang="hi-IN" sz="4000" dirty="0" smtClean="0"/>
              <a:t>का,के,की</a:t>
            </a:r>
            <a:r>
              <a:rPr lang="en-IN" sz="4000" dirty="0" smtClean="0"/>
              <a:t>’ </a:t>
            </a:r>
            <a:r>
              <a:rPr lang="hi-IN" sz="4000" dirty="0" smtClean="0"/>
              <a:t>इसकी विभक्तियाँ हैं</a:t>
            </a:r>
            <a:r>
              <a:rPr lang="en-IN" sz="4000" dirty="0" smtClean="0"/>
              <a:t> I</a:t>
            </a:r>
            <a:endParaRPr lang="hi-IN" sz="4000" dirty="0" smtClean="0"/>
          </a:p>
          <a:p>
            <a:r>
              <a:rPr lang="hi-IN" sz="4000" dirty="0" smtClean="0"/>
              <a:t>उदा</a:t>
            </a:r>
            <a:r>
              <a:rPr lang="en-IN" sz="4000" dirty="0" smtClean="0"/>
              <a:t>:</a:t>
            </a:r>
            <a:r>
              <a:rPr lang="hi-IN" sz="4000" dirty="0" smtClean="0"/>
              <a:t> - यह राम का घर है</a:t>
            </a:r>
            <a:r>
              <a:rPr lang="en-IN" sz="4000" dirty="0" smtClean="0"/>
              <a:t> I</a:t>
            </a:r>
          </a:p>
          <a:p>
            <a:pPr marL="0" indent="0">
              <a:buNone/>
            </a:pPr>
            <a:r>
              <a:rPr lang="hi-IN" sz="4000" dirty="0" smtClean="0"/>
              <a:t>       ये राम के बच्चे हैं</a:t>
            </a:r>
            <a:r>
              <a:rPr lang="en-IN" sz="4000" dirty="0" smtClean="0"/>
              <a:t> I</a:t>
            </a:r>
            <a:endParaRPr lang="hi-IN" sz="4000" dirty="0" smtClean="0"/>
          </a:p>
          <a:p>
            <a:pPr marL="0" indent="0">
              <a:buNone/>
            </a:pPr>
            <a:r>
              <a:rPr lang="en-IN" sz="4000" dirty="0" smtClean="0"/>
              <a:t>       </a:t>
            </a:r>
            <a:r>
              <a:rPr lang="hi-IN" sz="4000" dirty="0" smtClean="0"/>
              <a:t>   यह राम की </a:t>
            </a:r>
            <a:r>
              <a:rPr lang="hi-IN" sz="4000" dirty="0"/>
              <a:t>पुस्तक </a:t>
            </a:r>
            <a:r>
              <a:rPr lang="hi-IN" sz="4000" dirty="0" smtClean="0"/>
              <a:t>है</a:t>
            </a:r>
            <a:r>
              <a:rPr lang="en-IN" sz="4000" dirty="0" smtClean="0"/>
              <a:t> I</a:t>
            </a:r>
            <a:endParaRPr lang="hi-IN" sz="4000" dirty="0" smtClean="0"/>
          </a:p>
          <a:p>
            <a:pPr marL="0" indent="0">
              <a:buNone/>
            </a:pPr>
            <a:r>
              <a:rPr lang="en-IN" sz="4000" dirty="0" smtClean="0"/>
              <a:t>     </a:t>
            </a:r>
            <a:r>
              <a:rPr lang="hi-IN" sz="4000" dirty="0" smtClean="0"/>
              <a:t>    ये राम की बेटियाँ हैं</a:t>
            </a:r>
            <a:r>
              <a:rPr lang="en-IN" sz="4000" dirty="0" smtClean="0"/>
              <a:t> I</a:t>
            </a:r>
            <a:r>
              <a:rPr lang="hi-IN" sz="4000" dirty="0" smtClean="0"/>
              <a:t> 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11593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i-IN" sz="6000" dirty="0" smtClean="0"/>
              <a:t>७</a:t>
            </a:r>
            <a:r>
              <a:rPr lang="en-IN" sz="6000" dirty="0" smtClean="0"/>
              <a:t>. </a:t>
            </a:r>
            <a:r>
              <a:rPr lang="hi-IN" sz="6000" dirty="0" smtClean="0"/>
              <a:t>अधिकरण कारक </a:t>
            </a:r>
            <a:r>
              <a:rPr lang="hi-IN" dirty="0" smtClean="0"/>
              <a:t/>
            </a:r>
            <a:br>
              <a:rPr lang="hi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sz="4000" dirty="0" smtClean="0"/>
              <a:t>शब्द के जिस रूप से क्रिया के आधार का बोध होता है उसे अधिकरण कारक कहते हैं</a:t>
            </a:r>
            <a:r>
              <a:rPr lang="en-IN" sz="4000" dirty="0" smtClean="0"/>
              <a:t> I </a:t>
            </a:r>
            <a:r>
              <a:rPr lang="hi-IN" sz="4000" dirty="0" smtClean="0"/>
              <a:t>इसकी विभक्तियाँ हैं</a:t>
            </a:r>
            <a:r>
              <a:rPr lang="en-IN" sz="4000" dirty="0" smtClean="0"/>
              <a:t> - `</a:t>
            </a:r>
            <a:r>
              <a:rPr lang="hi-IN" sz="4000" dirty="0" smtClean="0"/>
              <a:t>में और पर ’</a:t>
            </a:r>
            <a:r>
              <a:rPr lang="en-IN" sz="4000" dirty="0" smtClean="0"/>
              <a:t> I</a:t>
            </a:r>
          </a:p>
          <a:p>
            <a:endParaRPr lang="hi-IN" sz="4000" dirty="0" smtClean="0"/>
          </a:p>
          <a:p>
            <a:r>
              <a:rPr lang="hi-IN" sz="4000" dirty="0" smtClean="0"/>
              <a:t>उदा</a:t>
            </a:r>
            <a:r>
              <a:rPr lang="en-IN" sz="4000" dirty="0" smtClean="0"/>
              <a:t>:</a:t>
            </a:r>
            <a:r>
              <a:rPr lang="hi-IN" sz="4000" dirty="0" smtClean="0"/>
              <a:t> - इस घर में कौन रहता है ?</a:t>
            </a:r>
            <a:endParaRPr lang="en-IN" sz="4000" dirty="0" smtClean="0"/>
          </a:p>
          <a:p>
            <a:pPr marL="0" indent="0">
              <a:buNone/>
            </a:pPr>
            <a:r>
              <a:rPr lang="hi-IN" sz="4000" dirty="0" smtClean="0"/>
              <a:t>       मेज़ पर किताब रखी है</a:t>
            </a:r>
            <a:r>
              <a:rPr lang="en-IN" sz="4000" dirty="0" smtClean="0"/>
              <a:t> I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36523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i-IN" sz="6000" dirty="0" smtClean="0"/>
              <a:t>८</a:t>
            </a:r>
            <a:r>
              <a:rPr lang="en-IN" sz="6000" dirty="0" smtClean="0"/>
              <a:t>. </a:t>
            </a:r>
            <a:r>
              <a:rPr lang="hi-IN" sz="6000" dirty="0" smtClean="0"/>
              <a:t>संबोधन कारक </a:t>
            </a:r>
            <a:r>
              <a:rPr lang="hi-IN" dirty="0" smtClean="0"/>
              <a:t/>
            </a:r>
            <a:br>
              <a:rPr lang="hi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sz="4000" dirty="0" smtClean="0"/>
              <a:t>संञा के जिस रूप से किसी को पुकारने  और चेताने का बोध होता हो</a:t>
            </a:r>
            <a:r>
              <a:rPr lang="en-IN" sz="4000" dirty="0" smtClean="0"/>
              <a:t>,</a:t>
            </a:r>
            <a:r>
              <a:rPr lang="hi-IN" sz="4000" dirty="0" smtClean="0"/>
              <a:t>उसे संबोधन कारक कहते हैं </a:t>
            </a:r>
            <a:r>
              <a:rPr lang="en-IN" sz="4000" dirty="0" smtClean="0"/>
              <a:t>I </a:t>
            </a:r>
            <a:r>
              <a:rPr lang="hi-IN" sz="4000" dirty="0" smtClean="0"/>
              <a:t>इसके चिह्न </a:t>
            </a:r>
            <a:r>
              <a:rPr lang="en-IN" sz="4000" dirty="0" smtClean="0"/>
              <a:t>`</a:t>
            </a:r>
            <a:r>
              <a:rPr lang="hi-IN" sz="4000" dirty="0" smtClean="0"/>
              <a:t>हे</a:t>
            </a:r>
            <a:r>
              <a:rPr lang="en-IN" sz="4000" dirty="0" smtClean="0"/>
              <a:t>,</a:t>
            </a:r>
            <a:r>
              <a:rPr lang="hi-IN" sz="4000" dirty="0" smtClean="0"/>
              <a:t>अरे</a:t>
            </a:r>
            <a:r>
              <a:rPr lang="en-IN" sz="4000" dirty="0" smtClean="0"/>
              <a:t>,</a:t>
            </a:r>
            <a:r>
              <a:rPr lang="hi-IN" sz="4000" dirty="0" smtClean="0"/>
              <a:t>अहो’ आदि हैं,जो संञा के आदि में लगते हैं</a:t>
            </a:r>
            <a:r>
              <a:rPr lang="en-IN" sz="4000" dirty="0" smtClean="0"/>
              <a:t> I</a:t>
            </a:r>
          </a:p>
          <a:p>
            <a:endParaRPr lang="hi-IN" sz="4000" dirty="0" smtClean="0"/>
          </a:p>
          <a:p>
            <a:r>
              <a:rPr lang="hi-IN" sz="4000" dirty="0" smtClean="0"/>
              <a:t>उदा</a:t>
            </a:r>
            <a:r>
              <a:rPr lang="en-IN" sz="4000" dirty="0" smtClean="0"/>
              <a:t>:</a:t>
            </a:r>
            <a:r>
              <a:rPr lang="hi-IN" sz="4000" dirty="0" smtClean="0"/>
              <a:t> - हे राम ! अरे दुष्ट !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389437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i-IN" sz="9600" dirty="0"/>
              <a:t>धन्यवाद</a:t>
            </a:r>
            <a:endParaRPr lang="en-IN" sz="9600" dirty="0"/>
          </a:p>
        </p:txBody>
      </p:sp>
    </p:spTree>
    <p:extLst>
      <p:ext uri="{BB962C8B-B14F-4D97-AF65-F5344CB8AC3E}">
        <p14:creationId xmlns:p14="http://schemas.microsoft.com/office/powerpoint/2010/main" val="9190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i-IN" sz="6000" dirty="0" smtClean="0"/>
              <a:t>परिभाषा</a:t>
            </a:r>
            <a:br>
              <a:rPr lang="hi-IN" sz="6000" dirty="0" smtClean="0"/>
            </a:br>
            <a:endParaRPr lang="en-IN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i-IN" sz="4000" dirty="0" smtClean="0"/>
              <a:t>संञा या सर्वनाम के जिस रूप से वाक्य के अन्य शब्दों के साथ उसका सम्बन्ध प्रकट हो,उसे कारक कहते </a:t>
            </a:r>
            <a:r>
              <a:rPr lang="hi-IN" sz="4000" dirty="0"/>
              <a:t>हैं </a:t>
            </a:r>
            <a:r>
              <a:rPr lang="en-IN" sz="4000" dirty="0" smtClean="0"/>
              <a:t>I</a:t>
            </a:r>
          </a:p>
          <a:p>
            <a:pPr marL="0" indent="0">
              <a:buNone/>
            </a:pPr>
            <a:endParaRPr lang="hi-IN" sz="4000" dirty="0" smtClean="0"/>
          </a:p>
          <a:p>
            <a:pPr marL="0" indent="0">
              <a:buNone/>
            </a:pPr>
            <a:r>
              <a:rPr lang="hi-IN" sz="4000" dirty="0" smtClean="0"/>
              <a:t>जैसे - अध्यापक ने विद्यार्थियों को पढाया</a:t>
            </a:r>
            <a:r>
              <a:rPr lang="en-IN" sz="4000" dirty="0" smtClean="0"/>
              <a:t> I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51314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i-IN" sz="6000" dirty="0" smtClean="0"/>
              <a:t>कारक विभक्ति</a:t>
            </a:r>
            <a:br>
              <a:rPr lang="hi-IN" sz="6000" dirty="0" smtClean="0"/>
            </a:br>
            <a:endParaRPr lang="en-IN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i-IN" sz="4000" dirty="0" smtClean="0"/>
              <a:t>संञा अथवा सर्वनाम शब्दों के बाद </a:t>
            </a:r>
            <a:r>
              <a:rPr lang="en-IN" sz="4000" dirty="0" smtClean="0"/>
              <a:t>`</a:t>
            </a:r>
            <a:r>
              <a:rPr lang="hi-IN" sz="4000" dirty="0" smtClean="0"/>
              <a:t>को,से,के लिए’,आदि जो चिह्न कारक विभक्ति </a:t>
            </a:r>
            <a:r>
              <a:rPr lang="hi-IN" sz="4000" dirty="0"/>
              <a:t>कहलाते </a:t>
            </a:r>
            <a:r>
              <a:rPr lang="hi-IN" sz="4000" dirty="0" smtClean="0"/>
              <a:t>हैं </a:t>
            </a:r>
            <a:r>
              <a:rPr lang="en-IN" sz="4000" dirty="0" smtClean="0"/>
              <a:t>I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79135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i-IN" sz="4000" dirty="0" smtClean="0"/>
              <a:t>हिन्दी में आठ कारक होते हैं</a:t>
            </a:r>
            <a:r>
              <a:rPr lang="en-IN" sz="4000" dirty="0" smtClean="0"/>
              <a:t> I</a:t>
            </a:r>
            <a:endParaRPr lang="hi-IN" sz="4000" dirty="0" smtClean="0"/>
          </a:p>
          <a:p>
            <a:pPr marL="0" indent="0">
              <a:buNone/>
            </a:pPr>
            <a:r>
              <a:rPr lang="hi-IN" sz="4000" dirty="0" smtClean="0"/>
              <a:t>उन्हें विभक्ति चिह्नों सहित देखा जा सकता है</a:t>
            </a:r>
            <a:r>
              <a:rPr lang="en-IN" sz="4000" dirty="0" smtClean="0"/>
              <a:t> I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243799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i-IN" sz="6000" dirty="0" smtClean="0"/>
              <a:t>कारक विभक्ति चिह्न (परसर्ग)</a:t>
            </a:r>
            <a:br>
              <a:rPr lang="hi-IN" sz="6000" dirty="0" smtClean="0"/>
            </a:br>
            <a:endParaRPr lang="en-IN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8538"/>
            <a:ext cx="10515600" cy="53918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i-IN" sz="3600" dirty="0" smtClean="0"/>
              <a:t>१.कर्ता - ने</a:t>
            </a:r>
          </a:p>
          <a:p>
            <a:pPr marL="0" indent="0">
              <a:buNone/>
            </a:pPr>
            <a:r>
              <a:rPr lang="hi-IN" sz="3600" dirty="0" smtClean="0"/>
              <a:t>२.कर्म - को</a:t>
            </a:r>
          </a:p>
          <a:p>
            <a:pPr marL="0" indent="0">
              <a:buNone/>
            </a:pPr>
            <a:r>
              <a:rPr lang="hi-IN" sz="3600" dirty="0" smtClean="0"/>
              <a:t>३.करण - से </a:t>
            </a:r>
          </a:p>
          <a:p>
            <a:pPr marL="0" indent="0">
              <a:buNone/>
            </a:pPr>
            <a:r>
              <a:rPr lang="hi-IN" sz="3600" dirty="0" smtClean="0"/>
              <a:t>४.संप्रदान -को</a:t>
            </a:r>
            <a:r>
              <a:rPr lang="en-IN" sz="3600" dirty="0" smtClean="0"/>
              <a:t>,</a:t>
            </a:r>
            <a:r>
              <a:rPr lang="hi-IN" sz="3600" dirty="0" smtClean="0"/>
              <a:t>केलिए</a:t>
            </a:r>
          </a:p>
          <a:p>
            <a:pPr marL="0" indent="0">
              <a:buNone/>
            </a:pPr>
            <a:r>
              <a:rPr lang="hi-IN" sz="3600" dirty="0" smtClean="0"/>
              <a:t>५.अपादान - से (पॄथक)</a:t>
            </a:r>
          </a:p>
          <a:p>
            <a:pPr marL="0" indent="0">
              <a:buNone/>
            </a:pPr>
            <a:r>
              <a:rPr lang="hi-IN" sz="3600" dirty="0" smtClean="0"/>
              <a:t>६.संबंध - का,के,की</a:t>
            </a:r>
          </a:p>
          <a:p>
            <a:pPr marL="0" indent="0">
              <a:buNone/>
            </a:pPr>
            <a:r>
              <a:rPr lang="hi-IN" sz="3600" dirty="0" smtClean="0"/>
              <a:t>७.अधिकरण - में,पर</a:t>
            </a:r>
          </a:p>
          <a:p>
            <a:pPr marL="0" indent="0">
              <a:buNone/>
            </a:pPr>
            <a:r>
              <a:rPr lang="hi-IN" sz="3600" dirty="0" smtClean="0"/>
              <a:t>८.संबोधन - हे ! </a:t>
            </a:r>
            <a:r>
              <a:rPr lang="hi-IN" sz="3600" dirty="0"/>
              <a:t>अरे </a:t>
            </a:r>
            <a:r>
              <a:rPr lang="hi-IN" sz="3600" dirty="0" smtClean="0"/>
              <a:t>!</a:t>
            </a:r>
            <a:r>
              <a:rPr lang="en-IN" sz="3600" dirty="0" smtClean="0"/>
              <a:t> </a:t>
            </a:r>
            <a:r>
              <a:rPr lang="hi-IN" sz="3600" dirty="0" smtClean="0"/>
              <a:t>अहो</a:t>
            </a:r>
            <a:r>
              <a:rPr lang="en-IN" sz="3600" dirty="0" smtClean="0"/>
              <a:t> !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336938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i-IN" sz="6000" dirty="0" smtClean="0"/>
              <a:t>विशेष</a:t>
            </a:r>
            <a:r>
              <a:rPr lang="hi-IN" dirty="0" smtClean="0"/>
              <a:t> </a:t>
            </a:r>
            <a:br>
              <a:rPr lang="hi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sz="4000" dirty="0" smtClean="0"/>
              <a:t>कर्ता से अधिकरण तक विभिक्त चिह्न (परसर्ग) शब्दों के अंत में लगाए जाते हैं ,किन्तु संबोधन कारक के चिह्न –</a:t>
            </a:r>
            <a:endParaRPr lang="en-IN" sz="4000" dirty="0" smtClean="0"/>
          </a:p>
          <a:p>
            <a:endParaRPr lang="hi-IN" sz="4000" dirty="0" smtClean="0"/>
          </a:p>
          <a:p>
            <a:pPr marL="0" indent="0">
              <a:buNone/>
            </a:pPr>
            <a:r>
              <a:rPr lang="en-IN" sz="4000" dirty="0" smtClean="0"/>
              <a:t>  </a:t>
            </a:r>
            <a:r>
              <a:rPr lang="hi-IN" sz="4000" dirty="0" smtClean="0"/>
              <a:t>हे,रे,आदि प्रायः शब्द से पूर्व लगाए जाते हैं</a:t>
            </a:r>
            <a:r>
              <a:rPr lang="en-IN" sz="4000" dirty="0" smtClean="0"/>
              <a:t> I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175570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i-IN" sz="8000" dirty="0" smtClean="0"/>
              <a:t>कारक </a:t>
            </a:r>
            <a:r>
              <a:rPr lang="hi-IN" sz="8000" smtClean="0"/>
              <a:t>के </a:t>
            </a:r>
            <a:r>
              <a:rPr lang="hi-IN" sz="8000" smtClean="0"/>
              <a:t>प्रकार</a:t>
            </a:r>
            <a:endParaRPr lang="en-IN" sz="8000" dirty="0" smtClean="0"/>
          </a:p>
        </p:txBody>
      </p:sp>
    </p:spTree>
    <p:extLst>
      <p:ext uri="{BB962C8B-B14F-4D97-AF65-F5344CB8AC3E}">
        <p14:creationId xmlns:p14="http://schemas.microsoft.com/office/powerpoint/2010/main" val="112509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sz="6000" dirty="0" smtClean="0"/>
              <a:t>१</a:t>
            </a:r>
            <a:r>
              <a:rPr lang="en-IN" sz="6000" dirty="0" smtClean="0"/>
              <a:t>.</a:t>
            </a:r>
            <a:r>
              <a:rPr lang="hi-IN" sz="6000" dirty="0" smtClean="0"/>
              <a:t>कर्ताकारक</a:t>
            </a:r>
            <a:endParaRPr lang="en-IN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i-IN" sz="4000" dirty="0" smtClean="0"/>
              <a:t>संञा या सर्वनाम के जिस रूप से कार्य करनेवाले का बोध होता है,उसे कर्ताकारक कहते हैं</a:t>
            </a:r>
            <a:r>
              <a:rPr lang="en-IN" sz="4000" dirty="0"/>
              <a:t> </a:t>
            </a:r>
            <a:r>
              <a:rPr lang="en-IN" sz="4000" dirty="0" smtClean="0"/>
              <a:t>I </a:t>
            </a:r>
            <a:r>
              <a:rPr lang="hi-IN" sz="4000" dirty="0" smtClean="0"/>
              <a:t>कर्ताकारक  की विभक्ति </a:t>
            </a:r>
            <a:r>
              <a:rPr lang="en-IN" sz="4000" dirty="0" smtClean="0"/>
              <a:t>`</a:t>
            </a:r>
            <a:r>
              <a:rPr lang="hi-IN" sz="4000" dirty="0" smtClean="0"/>
              <a:t>ने’ है किन्तु बिना विभक्ति के भी इसका प्रयोग होता है</a:t>
            </a:r>
            <a:r>
              <a:rPr lang="en-IN" sz="4000" dirty="0" smtClean="0"/>
              <a:t> I</a:t>
            </a:r>
          </a:p>
          <a:p>
            <a:endParaRPr lang="hi-IN" sz="4000" dirty="0" smtClean="0"/>
          </a:p>
          <a:p>
            <a:r>
              <a:rPr lang="hi-IN" sz="4000" dirty="0" smtClean="0"/>
              <a:t>उदा</a:t>
            </a:r>
            <a:r>
              <a:rPr lang="en-IN" sz="4000" dirty="0" smtClean="0"/>
              <a:t> :</a:t>
            </a:r>
            <a:r>
              <a:rPr lang="hi-IN" sz="4000" dirty="0" smtClean="0"/>
              <a:t> - राम</a:t>
            </a:r>
            <a:r>
              <a:rPr lang="en-IN" sz="4000" dirty="0" smtClean="0"/>
              <a:t> </a:t>
            </a:r>
            <a:r>
              <a:rPr lang="hi-IN" sz="4000" dirty="0" smtClean="0"/>
              <a:t>ने</a:t>
            </a:r>
            <a:r>
              <a:rPr lang="en-IN" sz="4000" dirty="0" smtClean="0"/>
              <a:t> </a:t>
            </a:r>
            <a:r>
              <a:rPr lang="hi-IN" sz="4000" dirty="0" smtClean="0"/>
              <a:t>रावण को मारा</a:t>
            </a:r>
            <a:r>
              <a:rPr lang="en-IN" sz="4000" dirty="0" smtClean="0"/>
              <a:t> I</a:t>
            </a:r>
            <a:endParaRPr lang="hi-IN" sz="4000" dirty="0" smtClean="0"/>
          </a:p>
          <a:p>
            <a:pPr marL="0" indent="0">
              <a:buNone/>
            </a:pPr>
            <a:r>
              <a:rPr lang="hi-IN" sz="4000" dirty="0" smtClean="0"/>
              <a:t>       </a:t>
            </a:r>
            <a:r>
              <a:rPr lang="en-IN" sz="4000" dirty="0" smtClean="0"/>
              <a:t> </a:t>
            </a:r>
            <a:r>
              <a:rPr lang="hi-IN" sz="4000" dirty="0" smtClean="0"/>
              <a:t>राधा नाचती है </a:t>
            </a:r>
            <a:r>
              <a:rPr lang="en-IN" sz="4000" dirty="0" smtClean="0"/>
              <a:t>I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31164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i-IN" sz="6000" dirty="0" smtClean="0"/>
              <a:t>२</a:t>
            </a:r>
            <a:r>
              <a:rPr lang="en-IN" sz="6000" dirty="0" smtClean="0"/>
              <a:t>. </a:t>
            </a:r>
            <a:r>
              <a:rPr lang="hi-IN" sz="6000" dirty="0" smtClean="0"/>
              <a:t>कर्मकारक</a:t>
            </a:r>
            <a:br>
              <a:rPr lang="hi-IN" sz="6000" dirty="0" smtClean="0"/>
            </a:br>
            <a:endParaRPr lang="en-IN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719105"/>
          </a:xfrm>
        </p:spPr>
        <p:txBody>
          <a:bodyPr>
            <a:noAutofit/>
          </a:bodyPr>
          <a:lstStyle/>
          <a:p>
            <a:r>
              <a:rPr lang="hi-IN" sz="4000" dirty="0" smtClean="0"/>
              <a:t>क्रिया के व्यापार का फल जिस वस्तु अथवा व्यक्ति पर पडता है,उसका बोध करानेवाले कारक को कर्मकारक कहते हैं</a:t>
            </a:r>
            <a:r>
              <a:rPr lang="en-IN" sz="4000" dirty="0" smtClean="0"/>
              <a:t> I</a:t>
            </a:r>
            <a:endParaRPr lang="hi-IN" sz="4000" dirty="0" smtClean="0"/>
          </a:p>
          <a:p>
            <a:r>
              <a:rPr lang="hi-IN" sz="4000" dirty="0" smtClean="0"/>
              <a:t>उदा</a:t>
            </a:r>
            <a:r>
              <a:rPr lang="en-IN" sz="4000" dirty="0" smtClean="0"/>
              <a:t>:</a:t>
            </a:r>
            <a:r>
              <a:rPr lang="hi-IN" sz="4000" dirty="0" smtClean="0"/>
              <a:t> - माँ ने बच्चे को बुलाया</a:t>
            </a:r>
            <a:r>
              <a:rPr lang="en-IN" sz="4000" dirty="0" smtClean="0"/>
              <a:t> I</a:t>
            </a:r>
            <a:endParaRPr lang="hi-IN" sz="4000" dirty="0" smtClean="0"/>
          </a:p>
          <a:p>
            <a:r>
              <a:rPr lang="hi-IN" sz="4000" dirty="0" smtClean="0"/>
              <a:t>कर्मकारक की विभक्ति ’को’ है लेकिन कुछ सन्दर्भों में यह विभक्ति लुप्त रहती है</a:t>
            </a:r>
            <a:r>
              <a:rPr lang="en-IN" sz="4000" dirty="0" smtClean="0"/>
              <a:t> I</a:t>
            </a:r>
            <a:endParaRPr lang="hi-IN" sz="4000" dirty="0" smtClean="0"/>
          </a:p>
          <a:p>
            <a:r>
              <a:rPr lang="hi-IN" sz="4000" dirty="0" smtClean="0"/>
              <a:t>उदा</a:t>
            </a:r>
            <a:r>
              <a:rPr lang="en-IN" sz="4000" dirty="0" smtClean="0"/>
              <a:t>:</a:t>
            </a:r>
            <a:r>
              <a:rPr lang="hi-IN" sz="4000" dirty="0" smtClean="0"/>
              <a:t> - मोहन ने राम को बुलाया</a:t>
            </a:r>
            <a:r>
              <a:rPr lang="en-IN" sz="4000" dirty="0" smtClean="0"/>
              <a:t> I</a:t>
            </a:r>
            <a:endParaRPr lang="hi-IN" sz="4000" dirty="0" smtClean="0"/>
          </a:p>
          <a:p>
            <a:pPr marL="0" indent="0">
              <a:buNone/>
            </a:pPr>
            <a:r>
              <a:rPr lang="hi-IN" sz="4000" dirty="0" smtClean="0"/>
              <a:t>       मोहन ने दूध पिया</a:t>
            </a:r>
            <a:r>
              <a:rPr lang="en-IN" sz="4000" dirty="0" smtClean="0"/>
              <a:t> I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309148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119</TotalTime>
  <Words>672</Words>
  <Application>Microsoft Office PowerPoint</Application>
  <PresentationFormat>Custom</PresentationFormat>
  <Paragraphs>80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Vapor Trail</vt:lpstr>
      <vt:lpstr>कारक</vt:lpstr>
      <vt:lpstr>परिभाषा </vt:lpstr>
      <vt:lpstr>कारक विभक्ति </vt:lpstr>
      <vt:lpstr>PowerPoint Presentation</vt:lpstr>
      <vt:lpstr>कारक विभक्ति चिह्न (परसर्ग) </vt:lpstr>
      <vt:lpstr>विशेष  </vt:lpstr>
      <vt:lpstr>PowerPoint Presentation</vt:lpstr>
      <vt:lpstr>१.कर्ताकारक</vt:lpstr>
      <vt:lpstr>२. कर्मकारक </vt:lpstr>
      <vt:lpstr>३. करण कारक </vt:lpstr>
      <vt:lpstr>४. संप्रदान कारक  </vt:lpstr>
      <vt:lpstr>५. अपादान कारक  </vt:lpstr>
      <vt:lpstr>…….. विशेष – </vt:lpstr>
      <vt:lpstr>६. संबंध कारक  </vt:lpstr>
      <vt:lpstr>७. अधिकरण कारक  </vt:lpstr>
      <vt:lpstr>८. संबोधन कारक 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कारक</dc:title>
  <dc:creator>USER</dc:creator>
  <cp:lastModifiedBy>ss</cp:lastModifiedBy>
  <cp:revision>18</cp:revision>
  <dcterms:created xsi:type="dcterms:W3CDTF">2019-07-08T14:36:36Z</dcterms:created>
  <dcterms:modified xsi:type="dcterms:W3CDTF">2019-07-12T06:50:12Z</dcterms:modified>
</cp:coreProperties>
</file>